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46" r:id="rId3"/>
    <p:sldId id="318" r:id="rId4"/>
    <p:sldId id="468" r:id="rId6"/>
    <p:sldId id="457" r:id="rId7"/>
    <p:sldId id="458" r:id="rId8"/>
    <p:sldId id="469" r:id="rId9"/>
    <p:sldId id="478" r:id="rId10"/>
    <p:sldId id="449" r:id="rId11"/>
    <p:sldId id="454" r:id="rId12"/>
    <p:sldId id="462" r:id="rId13"/>
    <p:sldId id="265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A5A5A5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85" autoAdjust="0"/>
    <p:restoredTop sz="90067" autoAdjust="0"/>
  </p:normalViewPr>
  <p:slideViewPr>
    <p:cSldViewPr snapToGrid="0" showGuides="1">
      <p:cViewPr varScale="1">
        <p:scale>
          <a:sx n="76" d="100"/>
          <a:sy n="76" d="100"/>
        </p:scale>
        <p:origin x="112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48D2E-AF02-4DCE-B074-B92153B9F5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DA67F-B4CA-4472-A62D-C6C405E2262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microsoft.com/office/2007/relationships/hdphoto" Target="../media/image2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3600" b="1" kern="1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单击以编辑母版副标题样式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 trans="75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/>
        </p:nvGrpSpPr>
        <p:grpSpPr>
          <a:xfrm>
            <a:off x="0" y="0"/>
            <a:ext cx="12204000" cy="973274"/>
            <a:chOff x="0" y="0"/>
            <a:chExt cx="12204000" cy="973274"/>
          </a:xfrm>
        </p:grpSpPr>
        <p:pic>
          <p:nvPicPr>
            <p:cNvPr id="18" name="图片 17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CrisscrossEtching trans="75000"/>
                      </a14:imgEffect>
                      <a14:imgEffect>
                        <a14:colorTemperature colorTemp="11200"/>
                      </a14:imgEffect>
                      <a14:imgEffect>
                        <a14:saturation sat="3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4000" cy="973274"/>
            </a:xfrm>
            <a:prstGeom prst="rect">
              <a:avLst/>
            </a:prstGeom>
          </p:spPr>
        </p:pic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503025" y="127573"/>
              <a:ext cx="571764" cy="720000"/>
            </a:xfrm>
            <a:prstGeom prst="rect">
              <a:avLst/>
            </a:prstGeom>
          </p:spPr>
        </p:pic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5"/>
            <a:srcRect b="41473"/>
            <a:stretch>
              <a:fillRect/>
            </a:stretch>
          </p:blipFill>
          <p:spPr>
            <a:xfrm>
              <a:off x="779089" y="689929"/>
              <a:ext cx="2924175" cy="239712"/>
            </a:xfrm>
            <a:prstGeom prst="rect">
              <a:avLst/>
            </a:prstGeom>
          </p:spPr>
        </p:pic>
        <p:sp>
          <p:nvSpPr>
            <p:cNvPr id="22" name="矩形 21"/>
            <p:cNvSpPr/>
            <p:nvPr/>
          </p:nvSpPr>
          <p:spPr>
            <a:xfrm>
              <a:off x="915056" y="633807"/>
              <a:ext cx="25587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6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6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 rotWithShape="1">
            <a:blip r:embed="rId6"/>
            <a:srcRect b="25639"/>
            <a:stretch>
              <a:fillRect/>
            </a:stretch>
          </p:blipFill>
          <p:spPr>
            <a:xfrm>
              <a:off x="883306" y="118429"/>
              <a:ext cx="3038475" cy="849946"/>
            </a:xfrm>
            <a:prstGeom prst="rect">
              <a:avLst/>
            </a:prstGeom>
          </p:spPr>
        </p:pic>
        <p:sp>
          <p:nvSpPr>
            <p:cNvPr id="24" name="矩形 23"/>
            <p:cNvSpPr/>
            <p:nvPr/>
          </p:nvSpPr>
          <p:spPr>
            <a:xfrm>
              <a:off x="1004107" y="80242"/>
              <a:ext cx="2132793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2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22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10261930" y="99463"/>
              <a:ext cx="1247643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5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  <p:sp>
        <p:nvSpPr>
          <p:cNvPr id="27" name="矩形 26"/>
          <p:cNvSpPr/>
          <p:nvPr userDrawn="1"/>
        </p:nvSpPr>
        <p:spPr>
          <a:xfrm>
            <a:off x="10261936" y="308328"/>
            <a:ext cx="19300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rPr>
              <a:t>Advanced Technique of Artificial  Intelligence</a:t>
            </a:r>
            <a:endParaRPr lang="zh-CN" altLang="en-US" dirty="0">
              <a:solidFill>
                <a:schemeClr val="bg1">
                  <a:lumMod val="8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70528"/>
            <a:ext cx="10515600" cy="482946"/>
          </a:xfrm>
        </p:spPr>
        <p:txBody>
          <a:bodyPr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en-US" sz="2900" b="1" kern="1200" dirty="0">
                <a:solidFill>
                  <a:srgbClr val="002060"/>
                </a:solidFill>
                <a:effectLst>
                  <a:glow rad="63500">
                    <a:schemeClr val="bg1"/>
                  </a:glow>
                  <a:reflection blurRad="6350" stA="55000" endA="300" endPos="35000" dir="5400000" sy="-100000" algn="bl" rotWithShape="0"/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838200" y="1316974"/>
            <a:ext cx="10515600" cy="4859989"/>
          </a:xfrm>
        </p:spPr>
        <p:txBody>
          <a:bodyPr/>
          <a:lstStyle>
            <a:lvl1pPr marL="358775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  <a:defRPr lang="zh-CN" altLang="en-US" sz="2600" b="1" kern="100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>
              <a:defRPr lang="zh-CN" altLang="en-US" sz="2400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defRPr>
            </a:lvl2pPr>
            <a:lvl3pPr>
              <a:defRPr sz="2200"/>
            </a:lvl3pPr>
          </a:lstStyle>
          <a:p>
            <a:pPr lvl="0"/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12"/>
            <a:ext cx="12204000" cy="603327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781632" y="0"/>
              <a:ext cx="340517" cy="504825"/>
            </a:xfrm>
            <a:prstGeom prst="rect">
              <a:avLst/>
            </a:prstGeom>
          </p:spPr>
        </p:pic>
        <p:sp>
          <p:nvSpPr>
            <p:cNvPr id="15" name="矩形 14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/>
        </p:nvGrpSpPr>
        <p:grpSpPr>
          <a:xfrm>
            <a:off x="565604" y="0"/>
            <a:ext cx="11725480" cy="608944"/>
            <a:chOff x="565604" y="0"/>
            <a:chExt cx="11725480" cy="608944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756233" y="0"/>
              <a:ext cx="290512" cy="504825"/>
            </a:xfrm>
            <a:prstGeom prst="rect">
              <a:avLst/>
            </a:prstGeom>
          </p:spPr>
        </p:pic>
        <p:sp>
          <p:nvSpPr>
            <p:cNvPr id="14" name="矩形 13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8.png"/><Relationship Id="rId13" Type="http://schemas.openxmlformats.org/officeDocument/2006/relationships/image" Target="../media/image7.png"/><Relationship Id="rId12" Type="http://schemas.openxmlformats.org/officeDocument/2006/relationships/image" Target="../media/image6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705457"/>
            <a:ext cx="10515600" cy="512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293841"/>
            <a:ext cx="10515600" cy="5121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4572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SzPct val="75000"/>
              <a:buFont typeface="Wingdings" panose="05000000000000000000" pitchFamily="2" charset="2"/>
              <a:buChar char="n"/>
            </a:pPr>
            <a:r>
              <a:rPr lang="zh-CN" altLang="en-US" dirty="0"/>
              <a:t>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BC03B-13BB-476B-B07A-5829C61798C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14C75-72F5-4DB0-8A81-90E8A5303F2F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0" y="0"/>
            <a:ext cx="12291084" cy="608944"/>
            <a:chOff x="0" y="0"/>
            <a:chExt cx="12291084" cy="608944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0"/>
              <a:ext cx="12204000" cy="603327"/>
            </a:xfrm>
            <a:prstGeom prst="rect">
              <a:avLst/>
            </a:prstGeom>
          </p:spPr>
        </p:pic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565604" y="126322"/>
              <a:ext cx="1887310" cy="465182"/>
            </a:xfrm>
            <a:prstGeom prst="rect">
              <a:avLst/>
            </a:prstGeom>
          </p:spPr>
        </p:pic>
        <p:sp>
          <p:nvSpPr>
            <p:cNvPr id="18" name="矩形 17"/>
            <p:cNvSpPr/>
            <p:nvPr/>
          </p:nvSpPr>
          <p:spPr>
            <a:xfrm>
              <a:off x="565605" y="54946"/>
              <a:ext cx="1639713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Bahnschrift Condensed" panose="020B0502040204020203" pitchFamily="34" charset="0"/>
                </a:rPr>
                <a:t>Chongqing University of Technology</a:t>
              </a:r>
              <a:endParaRPr lang="zh-CN" altLang="en-US" sz="1500" dirty="0">
                <a:solidFill>
                  <a:schemeClr val="bg1"/>
                </a:solidFill>
                <a:latin typeface="Bahnschrift Condensed" panose="020B0502040204020203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11756232" y="0"/>
              <a:ext cx="374807" cy="504825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10944358" y="178331"/>
              <a:ext cx="134672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00" dirty="0">
                  <a:solidFill>
                    <a:schemeClr val="bg1">
                      <a:lumMod val="85000"/>
                    </a:schemeClr>
                  </a:solidFill>
                  <a:latin typeface="Bahnschrift Condensed" panose="020B0502040204020203" pitchFamily="34" charset="0"/>
                </a:rPr>
                <a:t>Advanced Technique of Artificial  Intelligence</a:t>
              </a:r>
              <a:endParaRPr lang="zh-CN" altLang="en-US" sz="1000" dirty="0">
                <a:solidFill>
                  <a:schemeClr val="bg1">
                    <a:lumMod val="85000"/>
                  </a:schemeClr>
                </a:solidFill>
                <a:latin typeface="Bahnschrift Condensed" panose="020B05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0944357" y="17702"/>
              <a:ext cx="124764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Gill Sans Ultra Bold" panose="020B0A02020104020203" pitchFamily="34" charset="0"/>
                </a:rPr>
                <a:t>ATAI</a:t>
              </a:r>
              <a:endParaRPr lang="zh-CN" altLang="en-US" sz="1200" dirty="0">
                <a:solidFill>
                  <a:schemeClr val="bg1"/>
                </a:solidFill>
                <a:latin typeface="Gill Sans Ultra Bold" panose="020B0A02020104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zh-CN" altLang="en-US" sz="2900" b="1" kern="1200" dirty="0">
          <a:solidFill>
            <a:srgbClr val="002060"/>
          </a:solidFill>
          <a:effectLst>
            <a:glow rad="63500">
              <a:schemeClr val="bg1"/>
            </a:glow>
            <a:reflection blurRad="6350" stA="55000" endA="300" endPos="35000" dir="5400000" sy="-100000" algn="bl" rotWithShape="0"/>
          </a:effectLst>
          <a:latin typeface="Times New Roman" panose="02020603050405020304" pitchFamily="18" charset="0"/>
          <a:ea typeface="华康俪金黑W8(P)" panose="020B0800000000000000" pitchFamily="34" charset="-122"/>
          <a:cs typeface="Times New Roman" panose="02020603050405020304" pitchFamily="18" charset="0"/>
        </a:defRPr>
      </a:lvl1pPr>
    </p:titleStyle>
    <p:bodyStyle>
      <a:lvl1pPr marL="415925" indent="-514350" algn="l" defTabSz="914400" rtl="0" eaLnBrk="1" latinLnBrk="0" hangingPunct="1">
        <a:lnSpc>
          <a:spcPct val="90000"/>
        </a:lnSpc>
        <a:spcBef>
          <a:spcPts val="1000"/>
        </a:spcBef>
        <a:buSzPct val="75000"/>
        <a:buFont typeface="Wingdings" panose="05000000000000000000" pitchFamily="2" charset="2"/>
        <a:buChar char="p"/>
        <a:defRPr lang="zh-CN" altLang="en-US" sz="2600" b="1" kern="100" spc="50" dirty="0" smtClean="0">
          <a:ln w="11430"/>
          <a:gradFill>
            <a:gsLst>
              <a:gs pos="25000">
                <a:srgbClr val="C0504D">
                  <a:satMod val="155000"/>
                </a:srgbClr>
              </a:gs>
              <a:gs pos="100000">
                <a:srgbClr val="C0504D">
                  <a:shade val="45000"/>
                  <a:satMod val="165000"/>
                </a:srgbClr>
              </a:gs>
            </a:gsLst>
            <a:lin ang="5400000"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宋体" panose="02010600030101010101" pitchFamily="2" charset="-122"/>
          <a:ea typeface="宋体" panose="02010600030101010101" pitchFamily="2" charset="-122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Wingdings" panose="05000000000000000000" pitchFamily="2" charset="2"/>
        <a:buChar char="p"/>
        <a:defRPr sz="24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60000"/>
        <a:buFont typeface="Times New Roman" panose="02020603050405020304" pitchFamily="18" charset="0"/>
        <a:buChar char="─"/>
        <a:defRPr sz="22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仿宋" panose="02010609060101010101" pitchFamily="49" charset="-122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pn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8.png"/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499416" y="3318212"/>
            <a:ext cx="9144000" cy="1655762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0" y="1104009"/>
            <a:ext cx="12241168" cy="4750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0" y="1105040"/>
            <a:ext cx="12192000" cy="28575"/>
          </a:xfrm>
          <a:prstGeom prst="line">
            <a:avLst/>
          </a:prstGeom>
          <a:ln w="76200">
            <a:gradFill flip="none" rotWithShape="1">
              <a:gsLst>
                <a:gs pos="0">
                  <a:srgbClr val="FF9900"/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6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99060" y="1284030"/>
            <a:ext cx="11944160" cy="1198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End-to-end training of Multimodal Model and ranking Model</a:t>
            </a:r>
            <a:endParaRPr lang="en-US" altLang="zh-CN" sz="36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804254" y="5914834"/>
            <a:ext cx="1436914" cy="963262"/>
          </a:xfrm>
          <a:prstGeom prst="rect">
            <a:avLst/>
          </a:prstGeom>
        </p:spPr>
      </p:pic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432550"/>
            <a:ext cx="2743200" cy="365125"/>
          </a:xfrm>
        </p:spPr>
        <p:txBody>
          <a:bodyPr/>
          <a:lstStyle/>
          <a:p>
            <a:fld id="{7FED5459-E582-4DAA-BA57-60FF09140233}" type="slidenum">
              <a:rPr lang="zh-CN" altLang="en-US" smtClean="0"/>
            </a:fld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464407" y="5337650"/>
            <a:ext cx="112134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768381" y="6007744"/>
            <a:ext cx="3205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Reported by Jiale Shen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91" y="5996211"/>
            <a:ext cx="828000" cy="828000"/>
          </a:xfrm>
          <a:prstGeom prst="rect">
            <a:avLst/>
          </a:prstGeom>
        </p:spPr>
      </p:pic>
      <p:pic>
        <p:nvPicPr>
          <p:cNvPr id="18" name="Picture 8" descr="æ¥çæºå¾å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47" y="6012140"/>
            <a:ext cx="822449" cy="81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2" descr="æ¥çæºå¾å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739" y="6069670"/>
            <a:ext cx="1260000" cy="68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4" descr="æ¥çæºå¾å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003" y="5996211"/>
            <a:ext cx="836364" cy="8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5010" y="2482850"/>
            <a:ext cx="10535285" cy="131889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5222666" y="5394334"/>
            <a:ext cx="1164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arxiv24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" y="1506855"/>
            <a:ext cx="11901170" cy="4044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algn="ctr"/>
            <a:endParaRPr lang="en-US" altLang="zh-CN" dirty="0"/>
          </a:p>
          <a:p>
            <a:pPr marL="0" indent="0" algn="ctr" eaLnBrk="1" hangingPunct="1">
              <a:buNone/>
            </a:pPr>
            <a:r>
              <a:rPr lang="en-US" altLang="zh-CN" sz="5400" kern="1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+mn-ea"/>
              </a:rPr>
              <a:t>Thank you!</a:t>
            </a:r>
            <a:endParaRPr lang="zh-CN" altLang="en-US" sz="5400" kern="1200" dirty="0">
              <a:solidFill>
                <a:schemeClr val="accent1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28884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motivation</a:t>
            </a:r>
            <a:endParaRPr lang="zh-CN" alt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6071" y="1012001"/>
            <a:ext cx="11150058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 sz="2000" dirty="0">
              <a:latin typeface="Times New Roman Regular" panose="02020603050405020304" charset="0"/>
              <a:cs typeface="Times New Roman Regular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53795" y="1936750"/>
            <a:ext cx="9182100" cy="3538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algn="just"/>
            <a:r>
              <a:rPr lang="en-US" altLang="zh-CN" sz="3200"/>
              <a:t>1.</a:t>
            </a:r>
            <a:r>
              <a:rPr sz="3200"/>
              <a:t>Traditional recommender systems heavily rely on ID features, which</a:t>
            </a:r>
            <a:r>
              <a:rPr lang="en-US" sz="3200"/>
              <a:t> </a:t>
            </a:r>
            <a:r>
              <a:rPr sz="3200"/>
              <a:t>often encounter challenges related to</a:t>
            </a:r>
            <a:r>
              <a:rPr sz="3200" b="1"/>
              <a:t> cold-start and generalization.</a:t>
            </a:r>
            <a:r>
              <a:rPr sz="3200"/>
              <a:t>Modeling pre-extracted content features can mitigate these issues,but is still a suboptimal solution due to the discrepancies between</a:t>
            </a:r>
            <a:r>
              <a:rPr lang="en-US" sz="3200"/>
              <a:t> </a:t>
            </a:r>
            <a:r>
              <a:rPr sz="3200"/>
              <a:t>training tasks and model parameters.</a:t>
            </a:r>
            <a:endParaRPr sz="3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702310" y="22633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Overview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960" y="709295"/>
            <a:ext cx="11966575" cy="6054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395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Approach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r="3301"/>
          <a:stretch>
            <a:fillRect/>
          </a:stretch>
        </p:blipFill>
        <p:spPr>
          <a:xfrm>
            <a:off x="754380" y="1104265"/>
            <a:ext cx="3757930" cy="18859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1055" y="1699260"/>
            <a:ext cx="6179820" cy="69596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875" y="3677285"/>
            <a:ext cx="4333875" cy="24479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1815" y="3917315"/>
            <a:ext cx="5422900" cy="8255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rcRect b="11176"/>
          <a:stretch>
            <a:fillRect/>
          </a:stretch>
        </p:blipFill>
        <p:spPr>
          <a:xfrm>
            <a:off x="5901055" y="5147945"/>
            <a:ext cx="4951730" cy="8680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395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Approach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05170" y="2165985"/>
            <a:ext cx="6000115" cy="70929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245" y="875030"/>
            <a:ext cx="4314825" cy="2190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2435" y="4071620"/>
            <a:ext cx="6585585" cy="16706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10" y="3571875"/>
            <a:ext cx="5305425" cy="29051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395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Approach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885" y="3613785"/>
            <a:ext cx="4410075" cy="24574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485" y="1066800"/>
            <a:ext cx="4248150" cy="23622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6485" y="1866900"/>
            <a:ext cx="6678295" cy="6457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rcRect l="37422"/>
          <a:stretch>
            <a:fillRect/>
          </a:stretch>
        </p:blipFill>
        <p:spPr>
          <a:xfrm>
            <a:off x="5939790" y="4271645"/>
            <a:ext cx="5634990" cy="13995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233953"/>
            <a:ext cx="10515600" cy="482946"/>
          </a:xfrm>
        </p:spPr>
        <p:txBody>
          <a:bodyPr/>
          <a:lstStyle/>
          <a:p>
            <a:r>
              <a:rPr lang="en-US" altLang="zh-CN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Approach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9885" y="1266190"/>
            <a:ext cx="4487545" cy="250063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5695" y="1376680"/>
            <a:ext cx="7075170" cy="21329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960" y="5066030"/>
            <a:ext cx="7152640" cy="527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4235" y="1536700"/>
            <a:ext cx="7321550" cy="394716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9225"/>
            <a:ext cx="10515600" cy="482946"/>
          </a:xfrm>
        </p:spPr>
        <p:txBody>
          <a:bodyPr/>
          <a:lstStyle/>
          <a:p>
            <a:r>
              <a:rPr lang="en-US" altLang="zh-CN" dirty="0"/>
              <a:t>Experiment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16785" y="1391920"/>
            <a:ext cx="8579485" cy="36976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mJhODI5ZTQ3NmJiOTM5NmZhNTQ3YzYxOGU2YWRiODg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WPS 演示</Application>
  <PresentationFormat>宽屏</PresentationFormat>
  <Paragraphs>34</Paragraphs>
  <Slides>11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8" baseType="lpstr">
      <vt:lpstr>Arial</vt:lpstr>
      <vt:lpstr>宋体</vt:lpstr>
      <vt:lpstr>Wingdings</vt:lpstr>
      <vt:lpstr>Bahnschrift Condensed</vt:lpstr>
      <vt:lpstr>Gill Sans Ultra Bold</vt:lpstr>
      <vt:lpstr>Segoe UI Black</vt:lpstr>
      <vt:lpstr>Times New Roman</vt:lpstr>
      <vt:lpstr>华康俪金黑W8(P)</vt:lpstr>
      <vt:lpstr>仿宋</vt:lpstr>
      <vt:lpstr>黑体</vt:lpstr>
      <vt:lpstr>楷体</vt:lpstr>
      <vt:lpstr>Times New Roman Regular</vt:lpstr>
      <vt:lpstr>等线</vt:lpstr>
      <vt:lpstr>微软雅黑</vt:lpstr>
      <vt:lpstr>Arial Unicode MS</vt:lpstr>
      <vt:lpstr>Calibri</vt:lpstr>
      <vt:lpstr>Office 主题​​</vt:lpstr>
      <vt:lpstr>PowerPoint 演示文稿</vt:lpstr>
      <vt:lpstr>motivation</vt:lpstr>
      <vt:lpstr>Overview</vt:lpstr>
      <vt:lpstr>Approach</vt:lpstr>
      <vt:lpstr>Approach</vt:lpstr>
      <vt:lpstr>Approach</vt:lpstr>
      <vt:lpstr>Approach</vt:lpstr>
      <vt:lpstr>Experiment</vt:lpstr>
      <vt:lpstr>Experiment</vt:lpstr>
      <vt:lpstr>Experiment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Xiaofei Zhu</dc:creator>
  <cp:lastModifiedBy>.</cp:lastModifiedBy>
  <cp:revision>1520</cp:revision>
  <dcterms:created xsi:type="dcterms:W3CDTF">2021-09-26T06:57:00Z</dcterms:created>
  <dcterms:modified xsi:type="dcterms:W3CDTF">2024-11-17T07:57:48Z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2052-12.1.0.18608</vt:lpwstr>
  </property>
  <property fmtid="{D5CDD505-2E9C-101B-9397-08002B2CF9AE}" pid="3" name="ICV">
    <vt:lpwstr>022ADF630E484CBDBD7751619E947E1D_12</vt:lpwstr>
  </property>
</Properties>
</file>